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9" r:id="rId3"/>
    <p:sldId id="338" r:id="rId4"/>
    <p:sldId id="319" r:id="rId5"/>
    <p:sldId id="274" r:id="rId6"/>
    <p:sldId id="311" r:id="rId7"/>
    <p:sldId id="279" r:id="rId8"/>
    <p:sldId id="290" r:id="rId9"/>
    <p:sldId id="284" r:id="rId10"/>
    <p:sldId id="288" r:id="rId11"/>
    <p:sldId id="289" r:id="rId12"/>
    <p:sldId id="291" r:id="rId13"/>
    <p:sldId id="281" r:id="rId14"/>
    <p:sldId id="282" r:id="rId15"/>
    <p:sldId id="321" r:id="rId16"/>
    <p:sldId id="275" r:id="rId17"/>
    <p:sldId id="293" r:id="rId18"/>
    <p:sldId id="294" r:id="rId19"/>
    <p:sldId id="298" r:id="rId20"/>
    <p:sldId id="322" r:id="rId21"/>
    <p:sldId id="292" r:id="rId22"/>
    <p:sldId id="299" r:id="rId23"/>
    <p:sldId id="329" r:id="rId24"/>
    <p:sldId id="273" r:id="rId25"/>
    <p:sldId id="332" r:id="rId26"/>
    <p:sldId id="328" r:id="rId27"/>
    <p:sldId id="333" r:id="rId28"/>
    <p:sldId id="315" r:id="rId29"/>
    <p:sldId id="316" r:id="rId30"/>
    <p:sldId id="317" r:id="rId31"/>
    <p:sldId id="318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34" r:id="rId42"/>
    <p:sldId id="335" r:id="rId43"/>
    <p:sldId id="336" r:id="rId44"/>
    <p:sldId id="337" r:id="rId45"/>
    <p:sldId id="320" r:id="rId46"/>
    <p:sldId id="32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1.globo.com/economia/noticia/2023/02/28/desemprego-recua-para-79percent-em-dezembro.g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F77A8-9E8F-49F5-8C20-D990695D1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/>
              <a:t>Oportunidades Renda Variável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5031D-1DAB-4A3F-A3E9-2FAACE063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Referência – 03/2023</a:t>
            </a:r>
          </a:p>
        </p:txBody>
      </p:sp>
    </p:spTree>
    <p:extLst>
      <p:ext uri="{BB962C8B-B14F-4D97-AF65-F5344CB8AC3E}">
        <p14:creationId xmlns:p14="http://schemas.microsoft.com/office/powerpoint/2010/main" val="374551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DAEE0-D580-A80F-4CD3-E310EB91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Comércio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19269-21A3-8A78-0EAA-66B2C2F1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4436348" cy="388077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Está em Recuperação;</a:t>
            </a:r>
          </a:p>
          <a:p>
            <a:r>
              <a:rPr lang="pt-BR" dirty="0"/>
              <a:t>As vendas no varejo cresceram 1% em 2022, menor crescimento desde 2016, quando houve queda no setor. </a:t>
            </a:r>
          </a:p>
          <a:p>
            <a:r>
              <a:rPr lang="pt-BR" dirty="0"/>
              <a:t>O desempenho modesto tem relação com a inflação alta, que freou o consumo dos brasileiros no ano passado.;</a:t>
            </a:r>
          </a:p>
          <a:p>
            <a:r>
              <a:rPr lang="pt-BR" dirty="0"/>
              <a:t>Na comparação com dezembro de 2021, o setor variou 0,4%</a:t>
            </a:r>
          </a:p>
          <a:p>
            <a:r>
              <a:rPr lang="pt-BR" dirty="0"/>
              <a:t>De acordo com a CNC, em janeiro a confiança do comércio recuou e atingiu pior nível desde abril de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2735C7-426D-CD16-1F9E-B4730B38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17" y="1657430"/>
            <a:ext cx="6240204" cy="33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DAEE0-D580-A80F-4CD3-E310EB91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74" y="554182"/>
            <a:ext cx="2930518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Indústria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19269-21A3-8A78-0EAA-66B2C2F1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74" y="2271996"/>
            <a:ext cx="6394880" cy="3534118"/>
          </a:xfrm>
        </p:spPr>
        <p:txBody>
          <a:bodyPr>
            <a:normAutofit/>
          </a:bodyPr>
          <a:lstStyle/>
          <a:p>
            <a:r>
              <a:rPr lang="pt-BR" dirty="0"/>
              <a:t>Produção industrial fica estável em dezembro e fecha 2022 no vermelho;</a:t>
            </a:r>
          </a:p>
          <a:p>
            <a:r>
              <a:rPr lang="pt-BR" dirty="0"/>
              <a:t>Com o resultado, a indústria brasileira encerrou o ano 2,2% abaixo do patamar pré-pandemia e 18,5% abaixo do nível recorde da série, registrado em maio de 2011.</a:t>
            </a:r>
          </a:p>
          <a:p>
            <a:r>
              <a:rPr lang="pt-BR" dirty="0"/>
              <a:t>Entre as atividades, as principais influências negativas no total da indústria foram registradas por indústrias extrativas (-3,2%), produtos de metal (-9,0%), metalurgia (-5,0%), máquinas, aparelhos e materiais elétricos (-10,7%) e produtos de borracha e de material plástico (-5,7%).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6EE26B-4C34-BF7A-0AE1-763A5132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59" y="331422"/>
            <a:ext cx="4577732" cy="29056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EF480A-F249-1898-F94B-B4943CE07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762" y="3429000"/>
            <a:ext cx="4502726" cy="29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37938-EED5-8DB4-17B7-3A0442F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6001"/>
            <a:ext cx="5222281" cy="1320800"/>
          </a:xfrm>
        </p:spPr>
        <p:txBody>
          <a:bodyPr>
            <a:normAutofit/>
          </a:bodyPr>
          <a:lstStyle/>
          <a:p>
            <a:r>
              <a:rPr lang="pt-BR" dirty="0"/>
              <a:t>PIB - 2022</a:t>
            </a:r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E7038D70-4165-4B7C-81B1-689029C47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90FC48-F172-1ACC-6D64-C5322520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76" y="1413968"/>
            <a:ext cx="5781762" cy="485260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sz="1400" dirty="0"/>
              <a:t>PIB do Brasil avança 2,9% em 2022, mesmo com 4º trimestre de queda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Em 2021, o PIB brasileiro havia crescido 5%, também na esteira da retomada econômica depois dos impactos da pandemia de Covid-19.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Em valores correntes, o PIB brasileiro totalizou R$ 9,9 trilhões em 2022, com taxa de investimento de 18,8%. O PIB per capita teve alta real de 2,2% ante o ano anterior e alcançou R$ 46.154,60 em 2022..</a:t>
            </a:r>
          </a:p>
          <a:p>
            <a:pPr>
              <a:lnSpc>
                <a:spcPct val="90000"/>
              </a:lnSpc>
            </a:pPr>
            <a:endParaRPr lang="pt-BR" sz="1400" dirty="0"/>
          </a:p>
          <a:p>
            <a:pPr>
              <a:lnSpc>
                <a:spcPct val="90000"/>
              </a:lnSpc>
            </a:pPr>
            <a:r>
              <a:rPr lang="pt-BR" sz="1400" dirty="0"/>
              <a:t>Principais destaques do PIB em 2022: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Serviços: 4,2%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Indústria: 1,6%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Agropecuária: -1,7%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Consumo das famílias: 4,3%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Consumo do governo: 1,5%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Investimentos: 0,9%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Exportações: 5,5%</a:t>
            </a:r>
          </a:p>
          <a:p>
            <a:pPr>
              <a:lnSpc>
                <a:spcPct val="90000"/>
              </a:lnSpc>
            </a:pPr>
            <a:r>
              <a:rPr lang="pt-BR" sz="1400" dirty="0"/>
              <a:t>Importação: 0,8%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976A14-35EF-1E76-6953-0A236F61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96" y="1413968"/>
            <a:ext cx="4460759" cy="32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D7A59-1519-B76A-A69B-F014C9AC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Situação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9AC7A-13B4-63A5-7AF6-1D32FCC8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5602696" cy="45766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 dirty="0"/>
              <a:t>Contas públicas registram em 2022 saldo positivo de R$ 126 bilhões, diz Banco Central;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O setor público consolidado registrou superávit primário de R$ 126 bilhões em 2022, o equivalente a 1,28% do PIB, informou nesta segunda-feira (31) o Banco Central. 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Em reais, o superávit do último ano foi o melhor resultado desde 2011, quando o saldo positivo somou R$ 128,7 bilhões. Esses valores, porém, não foram corrigidos pela inflação.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Na proporção com o PIB, mais adequado para comparações históricas quando os valores não são corrigidos pelo IPCA, o superávit de 2022 (1,28% do PIB) foi o maior desde 2013 - quando somou 1,71% do PIB, ou seja, em nove anos.</a:t>
            </a:r>
          </a:p>
          <a:p>
            <a:pPr>
              <a:lnSpc>
                <a:spcPct val="90000"/>
              </a:lnSpc>
            </a:pPr>
            <a:r>
              <a:rPr lang="pt-BR" sz="1500" dirty="0"/>
              <a:t>Quando se incorporam os juros da dívida pública na conta – no conceito conhecido no mercado como resultado nominal, utilizado para comparação internacional – houve déficit de R$ 460,4 bilhões nas contas do setor público no último ano, o equivalente a 4,68% do PIB..</a:t>
            </a:r>
            <a:endParaRPr lang="pt-BR" sz="15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00E0CE-761A-F2C9-CD85-55C590DA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56" y="3552209"/>
            <a:ext cx="4708913" cy="30737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9F2991-40F8-7F84-9089-0AF8B3E4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33" y="232005"/>
            <a:ext cx="4381136" cy="31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3C37E-119D-97C3-3594-D5894CB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715" y="545059"/>
            <a:ext cx="52175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Inflação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73E6BE-ADCC-9EF8-7288-78056F4FAC86}"/>
              </a:ext>
            </a:extLst>
          </p:cNvPr>
          <p:cNvSpPr txBox="1"/>
          <p:nvPr/>
        </p:nvSpPr>
        <p:spPr>
          <a:xfrm>
            <a:off x="5343787" y="1593908"/>
            <a:ext cx="5930847" cy="475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IPCA fica em 0,84% em Fevereiro e acumula alta de 5,6% em 12 meses.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 foi o quarto ano seguido em que o país fechou o ano com alta de preços superior à meta estabelecida pelo Conselho Monetário Nacional. Para 2022, a meta era de 3,5% com teto de 5%.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Embora tenha estourado o teto da meta, ficou bem abaixo do registrado em 2021, quando ficou em 10,06%.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C8490B-269B-0384-B9FE-028802034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9" y="545060"/>
            <a:ext cx="4702559" cy="24180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FE4AFB-7DD5-6C24-1A79-00FB0733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9" y="3153024"/>
            <a:ext cx="5094363" cy="34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30D44-5E3B-427C-BF02-CF023D27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89"/>
            <a:ext cx="8596668" cy="1320800"/>
          </a:xfrm>
        </p:spPr>
        <p:txBody>
          <a:bodyPr/>
          <a:lstStyle/>
          <a:p>
            <a:r>
              <a:rPr lang="pt-BR" dirty="0"/>
              <a:t>Inflação no Mundo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9332A8-A70E-B730-D4AF-609F57F9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476" y="213360"/>
            <a:ext cx="4987524" cy="6431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A68C68-208A-8884-7662-4EF59D29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2" y="1890546"/>
            <a:ext cx="6274020" cy="40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AE58-68BB-2584-8D9C-F837244F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 Econômico Internacional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1831A-63FB-1D74-FEA9-998DF7FE4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Inflação global</a:t>
            </a:r>
          </a:p>
          <a:p>
            <a:r>
              <a:rPr lang="pt-BR" dirty="0"/>
              <a:t>Aumento de juros – FED e BCE</a:t>
            </a:r>
          </a:p>
          <a:p>
            <a:r>
              <a:rPr lang="pt-BR" dirty="0"/>
              <a:t>Consequências no setor bancário começando a aparecer</a:t>
            </a:r>
          </a:p>
          <a:p>
            <a:r>
              <a:rPr lang="pt-BR" dirty="0"/>
              <a:t>Guerra na Ucrânia</a:t>
            </a:r>
          </a:p>
          <a:p>
            <a:r>
              <a:rPr lang="pt-BR" dirty="0"/>
              <a:t>Covid na China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04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AE58-68BB-2584-8D9C-F837244F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Cenário Econômico Internacional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1831A-63FB-1D74-FEA9-998DF7FE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8752448" cy="3560733"/>
          </a:xfrm>
        </p:spPr>
        <p:txBody>
          <a:bodyPr>
            <a:normAutofit/>
          </a:bodyPr>
          <a:lstStyle/>
          <a:p>
            <a:r>
              <a:rPr lang="pt-BR" dirty="0"/>
              <a:t>FMI eleva projeção para PIB global em 2023, de 2,7% a 2,9%;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Por outro lado, o fundo reduziu a expectativa para o avanço da economia mundial em 2024, de 3,2% a 3,1%;</a:t>
            </a:r>
          </a:p>
        </p:txBody>
      </p:sp>
    </p:spTree>
    <p:extLst>
      <p:ext uri="{BB962C8B-B14F-4D97-AF65-F5344CB8AC3E}">
        <p14:creationId xmlns:p14="http://schemas.microsoft.com/office/powerpoint/2010/main" val="349447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E326C-2452-42EC-849E-AA858C07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18" y="157019"/>
            <a:ext cx="8596668" cy="1320800"/>
          </a:xfrm>
        </p:spPr>
        <p:txBody>
          <a:bodyPr/>
          <a:lstStyle/>
          <a:p>
            <a:r>
              <a:rPr lang="pt-BR" dirty="0"/>
              <a:t>Crescimento Mundial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AF9C6E-D257-78AA-CC9B-D6C807CC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5" y="1122044"/>
            <a:ext cx="9701997" cy="53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4E6D0-524A-FC9F-441A-75E5576D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564"/>
            <a:ext cx="8596668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Taxas de Juros Mundiais e fim dos programas de Incentivo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9ADE6-677C-947A-E3EA-6BD19920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927600"/>
            <a:ext cx="9479540" cy="1737156"/>
          </a:xfrm>
        </p:spPr>
        <p:txBody>
          <a:bodyPr>
            <a:normAutofit/>
          </a:bodyPr>
          <a:lstStyle/>
          <a:p>
            <a:r>
              <a:rPr lang="pt-BR" dirty="0"/>
              <a:t>Haverá mudanças com a tensão sobre o sistema bancário?</a:t>
            </a:r>
          </a:p>
          <a:p>
            <a:r>
              <a:rPr lang="pt-BR" dirty="0"/>
              <a:t>Trade off entre tentativa de redução da inflação e manutenção saudável do sistema bancário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50B1FB-0921-0D90-D41B-DA30A01D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56" y="1776497"/>
            <a:ext cx="9199418" cy="2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E33AE58-68BB-2584-8D9C-F837244F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Dados Renda </a:t>
            </a:r>
            <a:br>
              <a:rPr lang="pt-BR" dirty="0"/>
            </a:br>
            <a:r>
              <a:rPr lang="pt-BR" dirty="0"/>
              <a:t>Econômicos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1831A-63FB-1D74-FEA9-998DF7FE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pt-BR" sz="2000" dirty="0"/>
              <a:t>Desemprego</a:t>
            </a:r>
            <a:endParaRPr lang="pt-BR" dirty="0"/>
          </a:p>
          <a:p>
            <a:r>
              <a:rPr lang="pt-BR" dirty="0"/>
              <a:t>Inflação</a:t>
            </a:r>
          </a:p>
          <a:p>
            <a:r>
              <a:rPr lang="pt-BR" dirty="0"/>
              <a:t>Fiscal</a:t>
            </a:r>
          </a:p>
          <a:p>
            <a:r>
              <a:rPr lang="pt-BR" dirty="0"/>
              <a:t>Selic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5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ECC61-263E-E9DF-A9BC-A72B68A3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de juros - BCE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6F737-9B0A-2194-2953-EBC89F23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583"/>
            <a:ext cx="8596668" cy="3880773"/>
          </a:xfrm>
        </p:spPr>
        <p:txBody>
          <a:bodyPr/>
          <a:lstStyle/>
          <a:p>
            <a:r>
              <a:rPr lang="pt-BR" dirty="0"/>
              <a:t>BCE decide manter o ritmo de aperto e eleva taxas de juros em 50 pontos-base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26B7CF-0DAA-909C-E3A5-C1F608B3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36" y="2768717"/>
            <a:ext cx="725906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485C3-8525-64C0-7564-5C3B6ACE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SELIC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AE21F2-A1C8-80A9-8640-4D5FD8D5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773" y="2439550"/>
            <a:ext cx="3720916" cy="3560733"/>
          </a:xfrm>
        </p:spPr>
        <p:txBody>
          <a:bodyPr>
            <a:normAutofit/>
          </a:bodyPr>
          <a:lstStyle/>
          <a:p>
            <a:r>
              <a:rPr lang="pt-BR" dirty="0"/>
              <a:t>Atual – 13,75%</a:t>
            </a:r>
          </a:p>
          <a:p>
            <a:r>
              <a:rPr lang="pt-BR" dirty="0"/>
              <a:t>Expectativa Focus 2023 – 12,75%</a:t>
            </a:r>
          </a:p>
          <a:p>
            <a:r>
              <a:rPr lang="pt-BR" dirty="0"/>
              <a:t>Expectativa Focus final 2024 – 10,00%</a:t>
            </a:r>
          </a:p>
          <a:p>
            <a:r>
              <a:rPr lang="pt-BR" dirty="0"/>
              <a:t>Mercado Internacional?</a:t>
            </a:r>
          </a:p>
        </p:txBody>
      </p:sp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276E16E4-51C8-DF34-9E2D-F5A7822B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" y="1692613"/>
            <a:ext cx="6833680" cy="45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D9A6B-0BA2-5C45-2E0E-9636662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42" y="2368061"/>
            <a:ext cx="8596668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Fim dos Estímulos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74CC19-406D-8415-690F-8231A44DE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37" y="394650"/>
            <a:ext cx="5723546" cy="59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A20FF-4605-6FB5-A8DF-A79DF0CA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minimizar o risco?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5F543-F17D-1083-860D-9966B5C0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919"/>
            <a:ext cx="8596668" cy="806417"/>
          </a:xfrm>
        </p:spPr>
        <p:txBody>
          <a:bodyPr>
            <a:normAutofit/>
          </a:bodyPr>
          <a:lstStyle/>
          <a:p>
            <a:r>
              <a:rPr lang="pt-BR" dirty="0"/>
              <a:t>TEMPO DE EXPOSIÇÃO “LONGO PRAZO” – Alocação Tática</a:t>
            </a:r>
          </a:p>
          <a:p>
            <a:r>
              <a:rPr lang="pt-BR" dirty="0"/>
              <a:t>A volatilidade desaparece no “longo Prazo”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C6326A-F675-D8DC-4F8A-23610637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2" y="2294792"/>
            <a:ext cx="9626395" cy="34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86AE134-E521-7409-376B-C438FBAA241B}"/>
              </a:ext>
            </a:extLst>
          </p:cNvPr>
          <p:cNvSpPr/>
          <p:nvPr/>
        </p:nvSpPr>
        <p:spPr>
          <a:xfrm rot="6443261">
            <a:off x="4975668" y="3429000"/>
            <a:ext cx="475563" cy="193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057575A-0D63-E06A-0FA8-52407F67014D}"/>
              </a:ext>
            </a:extLst>
          </p:cNvPr>
          <p:cNvSpPr/>
          <p:nvPr/>
        </p:nvSpPr>
        <p:spPr>
          <a:xfrm rot="11296685">
            <a:off x="8071338" y="4009292"/>
            <a:ext cx="184639" cy="54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2A39CC-F282-5E34-D0BB-0CC1020FD2AF}"/>
              </a:ext>
            </a:extLst>
          </p:cNvPr>
          <p:cNvSpPr txBox="1"/>
          <p:nvPr/>
        </p:nvSpPr>
        <p:spPr>
          <a:xfrm>
            <a:off x="4743758" y="2905505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60% QUEDA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FF0BB5-5EE8-5A3D-EF86-0561DDE8D245}"/>
              </a:ext>
            </a:extLst>
          </p:cNvPr>
          <p:cNvSpPr txBox="1"/>
          <p:nvPr/>
        </p:nvSpPr>
        <p:spPr>
          <a:xfrm>
            <a:off x="7493441" y="4564868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50% QUEDA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D4F3642-2D36-441D-26D5-1B20A8095E66}"/>
              </a:ext>
            </a:extLst>
          </p:cNvPr>
          <p:cNvCxnSpPr/>
          <p:nvPr/>
        </p:nvCxnSpPr>
        <p:spPr>
          <a:xfrm>
            <a:off x="4975668" y="3781534"/>
            <a:ext cx="25177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7A543A-47B8-3E60-C237-23E1514F194B}"/>
              </a:ext>
            </a:extLst>
          </p:cNvPr>
          <p:cNvSpPr txBox="1"/>
          <p:nvPr/>
        </p:nvSpPr>
        <p:spPr>
          <a:xfrm>
            <a:off x="5830915" y="3429000"/>
            <a:ext cx="103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 ANOS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15EE3292-187B-F47A-B67D-2BC0492E84BA}"/>
              </a:ext>
            </a:extLst>
          </p:cNvPr>
          <p:cNvCxnSpPr>
            <a:cxnSpLocks/>
          </p:cNvCxnSpPr>
          <p:nvPr/>
        </p:nvCxnSpPr>
        <p:spPr>
          <a:xfrm>
            <a:off x="8163657" y="2905505"/>
            <a:ext cx="23695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BA656E3-25E4-0ACB-E4FE-6D155B68348B}"/>
              </a:ext>
            </a:extLst>
          </p:cNvPr>
          <p:cNvSpPr txBox="1"/>
          <p:nvPr/>
        </p:nvSpPr>
        <p:spPr>
          <a:xfrm>
            <a:off x="8789310" y="2597728"/>
            <a:ext cx="1743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QUANTOS ANOS?????</a:t>
            </a:r>
          </a:p>
        </p:txBody>
      </p:sp>
    </p:spTree>
    <p:extLst>
      <p:ext uri="{BB962C8B-B14F-4D97-AF65-F5344CB8AC3E}">
        <p14:creationId xmlns:p14="http://schemas.microsoft.com/office/powerpoint/2010/main" val="213797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1BF5DD-C867-4831-BAB6-42B1AF1E3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5" r="9911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356FB4-F399-4813-85BB-FD972EC8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t-BR" dirty="0"/>
              <a:t>E para onde vai o IBOVESPA?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A441DC-6BE9-4F00-8C01-027AD8A9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i="0" dirty="0">
                <a:effectLst/>
                <a:latin typeface="Domine"/>
              </a:rPr>
              <a:t>“Tenha medo quando os outros são gananciosos e seja ganancioso quando os outros estão com medo.“</a:t>
            </a:r>
          </a:p>
          <a:p>
            <a:pPr marL="0" indent="0">
              <a:buNone/>
            </a:pPr>
            <a:endParaRPr lang="pt-BR" sz="2400" dirty="0">
              <a:latin typeface="Domine"/>
            </a:endParaRPr>
          </a:p>
          <a:p>
            <a:pPr marL="0" indent="0">
              <a:buNone/>
            </a:pPr>
            <a:r>
              <a:rPr lang="pt-BR" sz="2400" dirty="0">
                <a:latin typeface="Domine"/>
              </a:rPr>
              <a:t>Warren Buffett</a:t>
            </a:r>
          </a:p>
          <a:p>
            <a:endParaRPr lang="pt-B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3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B45D2E-3DB4-47F4-1F72-D0978B040163}"/>
              </a:ext>
            </a:extLst>
          </p:cNvPr>
          <p:cNvSpPr txBox="1"/>
          <p:nvPr/>
        </p:nvSpPr>
        <p:spPr>
          <a:xfrm>
            <a:off x="462531" y="555028"/>
            <a:ext cx="7869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B0F0"/>
                </a:solidFill>
              </a:rPr>
              <a:t>Já que NINGUÉM sabe para onde o mercado vai </a:t>
            </a:r>
          </a:p>
          <a:p>
            <a:r>
              <a:rPr lang="pt-BR" sz="2800" dirty="0">
                <a:solidFill>
                  <a:srgbClr val="00B0F0"/>
                </a:solidFill>
              </a:rPr>
              <a:t>no “curto prazo”, PRECISO de Gestão de Risco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52FB28-B8BD-18D3-F06C-D0309A18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31" y="2072666"/>
            <a:ext cx="8596668" cy="3880773"/>
          </a:xfrm>
        </p:spPr>
        <p:txBody>
          <a:bodyPr/>
          <a:lstStyle/>
          <a:p>
            <a:r>
              <a:rPr lang="pt-BR" dirty="0"/>
              <a:t>PREMISSAS:</a:t>
            </a:r>
          </a:p>
          <a:p>
            <a:endParaRPr lang="pt-BR" dirty="0"/>
          </a:p>
          <a:p>
            <a:r>
              <a:rPr lang="pt-BR" dirty="0"/>
              <a:t>Saber que o IBOVESPA ou o S&amp;P500 NÃO vão quebrar;</a:t>
            </a:r>
          </a:p>
          <a:p>
            <a:endParaRPr lang="pt-BR" dirty="0"/>
          </a:p>
          <a:p>
            <a:r>
              <a:rPr lang="pt-BR" dirty="0"/>
              <a:t>Saber que os Índices de RV VALORIZAM no Longo Prazo (não vender nada no prejuízo);</a:t>
            </a:r>
          </a:p>
          <a:p>
            <a:endParaRPr lang="pt-BR" dirty="0"/>
          </a:p>
          <a:p>
            <a:r>
              <a:rPr lang="pt-BR" dirty="0"/>
              <a:t>Aumentar minhas chances de acerto (Dividir o “valor” disponível);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2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A20FF-4605-6FB5-A8DF-A79DF0CA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minimizar o risco?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5F543-F17D-1083-860D-9966B5C0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5254"/>
            <a:ext cx="8596668" cy="1010407"/>
          </a:xfrm>
        </p:spPr>
        <p:txBody>
          <a:bodyPr/>
          <a:lstStyle/>
          <a:p>
            <a:r>
              <a:rPr lang="pt-BR" dirty="0"/>
              <a:t>TEMPO DE EXPOSIÇÃO “CURTO PRAZO” – Alocação Estratégica</a:t>
            </a:r>
          </a:p>
          <a:p>
            <a:r>
              <a:rPr lang="pt-BR" dirty="0"/>
              <a:t>Aproveitar a “VOLATILIDADE”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188DCA-A54B-85AC-EA1F-4417FED0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2004646"/>
            <a:ext cx="9592409" cy="4746279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2D37F5A-D862-56CF-0E5B-80A7C4F42D02}"/>
              </a:ext>
            </a:extLst>
          </p:cNvPr>
          <p:cNvSpPr/>
          <p:nvPr/>
        </p:nvSpPr>
        <p:spPr>
          <a:xfrm rot="16200000">
            <a:off x="1537249" y="3198865"/>
            <a:ext cx="1849509" cy="363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AC964B-7FFD-A523-6953-293706769182}"/>
              </a:ext>
            </a:extLst>
          </p:cNvPr>
          <p:cNvSpPr txBox="1"/>
          <p:nvPr/>
        </p:nvSpPr>
        <p:spPr>
          <a:xfrm>
            <a:off x="2643643" y="34290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18%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12180A4-A919-7A45-43E2-F592C97FD3D7}"/>
              </a:ext>
            </a:extLst>
          </p:cNvPr>
          <p:cNvCxnSpPr/>
          <p:nvPr/>
        </p:nvCxnSpPr>
        <p:spPr>
          <a:xfrm>
            <a:off x="2883877" y="2215662"/>
            <a:ext cx="1450731" cy="2171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403B18-FD61-47B7-8FF6-773140E1CFA3}"/>
              </a:ext>
            </a:extLst>
          </p:cNvPr>
          <p:cNvSpPr txBox="1"/>
          <p:nvPr/>
        </p:nvSpPr>
        <p:spPr>
          <a:xfrm>
            <a:off x="3842238" y="332544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-24%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2F3F80DD-49C8-8F53-4214-5EA378A07077}"/>
              </a:ext>
            </a:extLst>
          </p:cNvPr>
          <p:cNvSpPr/>
          <p:nvPr/>
        </p:nvSpPr>
        <p:spPr>
          <a:xfrm rot="10800000">
            <a:off x="5522577" y="3596082"/>
            <a:ext cx="307100" cy="148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98F4B9-7499-9702-A6B1-2E9E5768D1CC}"/>
              </a:ext>
            </a:extLst>
          </p:cNvPr>
          <p:cNvSpPr txBox="1"/>
          <p:nvPr/>
        </p:nvSpPr>
        <p:spPr>
          <a:xfrm>
            <a:off x="5109945" y="471262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23%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8AD1F72-F740-8181-7B05-94D2FD6B8469}"/>
              </a:ext>
            </a:extLst>
          </p:cNvPr>
          <p:cNvCxnSpPr/>
          <p:nvPr/>
        </p:nvCxnSpPr>
        <p:spPr>
          <a:xfrm>
            <a:off x="5829677" y="3068515"/>
            <a:ext cx="993154" cy="21453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E680B2-9D16-D0B1-F855-16C87552CB04}"/>
              </a:ext>
            </a:extLst>
          </p:cNvPr>
          <p:cNvSpPr txBox="1"/>
          <p:nvPr/>
        </p:nvSpPr>
        <p:spPr>
          <a:xfrm>
            <a:off x="6326254" y="369477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-22%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4540899-A10B-388F-F0E7-64D600B3B7FC}"/>
              </a:ext>
            </a:extLst>
          </p:cNvPr>
          <p:cNvSpPr/>
          <p:nvPr/>
        </p:nvSpPr>
        <p:spPr>
          <a:xfrm rot="10800000">
            <a:off x="7724903" y="4064110"/>
            <a:ext cx="342768" cy="1582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76B5420-0F49-66D4-C504-6C6DABCA40C9}"/>
              </a:ext>
            </a:extLst>
          </p:cNvPr>
          <p:cNvSpPr txBox="1"/>
          <p:nvPr/>
        </p:nvSpPr>
        <p:spPr>
          <a:xfrm>
            <a:off x="8034809" y="521383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24926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B45D2E-3DB4-47F4-1F72-D0978B040163}"/>
              </a:ext>
            </a:extLst>
          </p:cNvPr>
          <p:cNvSpPr txBox="1"/>
          <p:nvPr/>
        </p:nvSpPr>
        <p:spPr>
          <a:xfrm>
            <a:off x="462531" y="555028"/>
            <a:ext cx="5730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B0F0"/>
                </a:solidFill>
              </a:rPr>
              <a:t>Aumentando meu índice de Acerto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52FB28-B8BD-18D3-F06C-D0309A18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31" y="2072666"/>
            <a:ext cx="8596668" cy="3880773"/>
          </a:xfrm>
        </p:spPr>
        <p:txBody>
          <a:bodyPr/>
          <a:lstStyle/>
          <a:p>
            <a:r>
              <a:rPr lang="pt-BR" dirty="0"/>
              <a:t>Dividir o valor a ser utilizado em volatilidade em 10 entradas, ou “mãos”;</a:t>
            </a:r>
          </a:p>
          <a:p>
            <a:endParaRPr lang="pt-BR" dirty="0"/>
          </a:p>
          <a:p>
            <a:r>
              <a:rPr lang="pt-BR" dirty="0"/>
              <a:t>Ex. Comitê definiu investir R$ 10MM em volatilidade. Divido este valor em 10 mãos = R$ 10MM / 10 = R$ 1MM por mão; Enquanto aguardo o momento de entrar, o recurso fica aplicado em fundo pós fixado;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B8690A-4276-0DAD-B522-65A2C130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6" y="3882502"/>
            <a:ext cx="3278439" cy="28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87DED7D-8604-4B60-2390-750F7F798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161" y="1660884"/>
            <a:ext cx="8131832" cy="36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4D1543-B0AF-2B5E-62BE-ABF4FD2E4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55" y="1655519"/>
            <a:ext cx="9222237" cy="33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8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83F02406-B8C9-FFF3-42F8-A3E8BD01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8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Semi </a:t>
            </a:r>
            <a:r>
              <a:rPr lang="en-US" dirty="0" err="1"/>
              <a:t>Finais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o </a:t>
            </a:r>
            <a:r>
              <a:rPr lang="en-US" dirty="0" err="1"/>
              <a:t>Campeão</a:t>
            </a:r>
            <a:r>
              <a:rPr lang="en-US" dirty="0"/>
              <a:t>?</a:t>
            </a:r>
          </a:p>
        </p:txBody>
      </p:sp>
      <p:pic>
        <p:nvPicPr>
          <p:cNvPr id="1026" name="Picture 2" descr="Resultado de imagem para Símbolo Do Grêmio">
            <a:extLst>
              <a:ext uri="{FF2B5EF4-FFF2-40B4-BE49-F238E27FC236}">
                <a16:creationId xmlns:a16="http://schemas.microsoft.com/office/drawing/2014/main" id="{CA67216E-5758-7E48-64A4-5DF7C78A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641" y="618344"/>
            <a:ext cx="2596281" cy="25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Ypiranga">
            <a:extLst>
              <a:ext uri="{FF2B5EF4-FFF2-40B4-BE49-F238E27FC236}">
                <a16:creationId xmlns:a16="http://schemas.microsoft.com/office/drawing/2014/main" id="{136D282C-29D2-8716-C79B-F06B2D00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719" y="612249"/>
            <a:ext cx="2596281" cy="2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imbolo caxias do sul">
            <a:extLst>
              <a:ext uri="{FF2B5EF4-FFF2-40B4-BE49-F238E27FC236}">
                <a16:creationId xmlns:a16="http://schemas.microsoft.com/office/drawing/2014/main" id="{F2E10081-7A11-BADC-1844-E0C77490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2266" y="3437139"/>
            <a:ext cx="2517414" cy="26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ímbolo Do inter">
            <a:extLst>
              <a:ext uri="{FF2B5EF4-FFF2-40B4-BE49-F238E27FC236}">
                <a16:creationId xmlns:a16="http://schemas.microsoft.com/office/drawing/2014/main" id="{D762DE82-75CD-87BD-8498-EE3521D6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718" y="3441108"/>
            <a:ext cx="2596283" cy="25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4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E36ADFA-7B71-64D8-AF1F-5BF74AB9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8" y="1890347"/>
            <a:ext cx="9162656" cy="34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3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A246AB-6DBE-37F4-84DF-3BBFAE206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17" y="1371550"/>
            <a:ext cx="9169483" cy="37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6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33A57B-7FE2-EB2B-12FF-0BC532D7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62" y="1459522"/>
            <a:ext cx="9116729" cy="36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39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9BF110-E3FD-EF96-9303-9D44D219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A45BAE-3B39-AB52-A362-B1FFAA55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8" y="1474789"/>
            <a:ext cx="9316050" cy="3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1EBC29-AC88-DF49-B15B-08918702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5890C0-2B2F-DDB7-D2C1-9261186F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3" y="1993535"/>
            <a:ext cx="9514056" cy="30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24A229-8310-945E-A5E5-A2DF518F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7ADC3E-A97C-DFF9-BEE9-BE198FF6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19" y="1972079"/>
            <a:ext cx="9430365" cy="29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9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1AF26F-9636-550D-FF6C-95295BE16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C82D37-AFA4-330E-4A70-0B912574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5" y="1685804"/>
            <a:ext cx="9336965" cy="31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6E2C7E-AFC9-D2FA-7F29-391E479B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1722991"/>
            <a:ext cx="9475550" cy="30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C0409-4F10-F916-DAD4-5DB05B491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3298C-5444-05FE-A4AE-70695D0C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4" y="2090250"/>
            <a:ext cx="9381067" cy="30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8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9E57E0-0557-DCBC-6D2D-368CF704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D487DC-E104-782B-46B5-86CB14E7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6" y="2160589"/>
            <a:ext cx="8941777" cy="30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232A-0D5D-32A9-CF21-D2E7B3AD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Investir = Correr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95EA32-C9D1-7BFC-2295-6DBF28341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Risco </a:t>
            </a:r>
            <a:r>
              <a:rPr lang="pt-BR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é o efeito da incerteza sobre os objetivos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segundo a ISO 31000/2009.</a:t>
            </a:r>
          </a:p>
          <a:p>
            <a:endParaRPr lang="pt-BR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Pode ser negativo</a:t>
            </a:r>
          </a:p>
          <a:p>
            <a:endParaRPr lang="pt-BR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Pode ser Positivo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804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A84DC19-81E3-8F7B-4B92-748C03656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75309"/>
            <a:ext cx="8596312" cy="2913440"/>
          </a:xfrm>
        </p:spPr>
      </p:pic>
    </p:spTree>
    <p:extLst>
      <p:ext uri="{BB962C8B-B14F-4D97-AF65-F5344CB8AC3E}">
        <p14:creationId xmlns:p14="http://schemas.microsoft.com/office/powerpoint/2010/main" val="2938655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F45A455-D3FE-2016-9B80-07865FC5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85" y="1727474"/>
            <a:ext cx="9406915" cy="3073126"/>
          </a:xfrm>
        </p:spPr>
      </p:pic>
    </p:spTree>
    <p:extLst>
      <p:ext uri="{BB962C8B-B14F-4D97-AF65-F5344CB8AC3E}">
        <p14:creationId xmlns:p14="http://schemas.microsoft.com/office/powerpoint/2010/main" val="428552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9D79B-7123-F169-7A59-826D8545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D690F5E-5D53-C3F6-CFB2-B689EE3BC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09" y="1612865"/>
            <a:ext cx="9446393" cy="3314736"/>
          </a:xfrm>
        </p:spPr>
      </p:pic>
    </p:spTree>
    <p:extLst>
      <p:ext uri="{BB962C8B-B14F-4D97-AF65-F5344CB8AC3E}">
        <p14:creationId xmlns:p14="http://schemas.microsoft.com/office/powerpoint/2010/main" val="2281805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9D79B-7123-F169-7A59-826D8545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A2118DC-5F39-D8A5-F371-E5BF42D21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69" y="1924068"/>
            <a:ext cx="9433293" cy="3069321"/>
          </a:xfrm>
        </p:spPr>
      </p:pic>
    </p:spTree>
    <p:extLst>
      <p:ext uri="{BB962C8B-B14F-4D97-AF65-F5344CB8AC3E}">
        <p14:creationId xmlns:p14="http://schemas.microsoft.com/office/powerpoint/2010/main" val="738980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714E3F-1C7E-0549-D4FD-92CD120F1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1"/>
          <a:stretch/>
        </p:blipFill>
        <p:spPr>
          <a:xfrm>
            <a:off x="4581236" y="246457"/>
            <a:ext cx="5675947" cy="63650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3C1CCD-495B-57D5-EC59-271852501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94" r="62255" b="41729"/>
          <a:stretch/>
        </p:blipFill>
        <p:spPr>
          <a:xfrm>
            <a:off x="495722" y="2160589"/>
            <a:ext cx="3669877" cy="18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C80AC-3F4B-685E-9F0C-44F4061F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206EB-81F3-7873-C6D0-2EC1ED19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"Não pense no que o mercado fará, pois você não tem controle sobre isso. Pense no que você vai fazer diante do inesperado.“</a:t>
            </a:r>
          </a:p>
          <a:p>
            <a:pPr marL="0" indent="0">
              <a:buNone/>
            </a:pPr>
            <a:r>
              <a:rPr lang="pt-BR" dirty="0"/>
              <a:t>									William </a:t>
            </a:r>
            <a:r>
              <a:rPr lang="pt-BR" dirty="0" err="1"/>
              <a:t>Eckhardt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093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D0EA-B0CC-7BAC-EC39-0D267D39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Agradeço a Todos e Todas pela Presença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A26B91-911E-405D-F77C-B228B51F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775"/>
            <a:ext cx="8596668" cy="121920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2400" dirty="0"/>
              <a:t>Contato – Alexandre </a:t>
            </a:r>
            <a:r>
              <a:rPr lang="pt-BR" sz="2400" dirty="0" err="1"/>
              <a:t>Conversani</a:t>
            </a:r>
            <a:r>
              <a:rPr lang="pt-BR" sz="2400" dirty="0"/>
              <a:t> Júnior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FDE98B-5DB9-4116-738A-8ED5D97F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60" y="2888975"/>
            <a:ext cx="3311801" cy="33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2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E33AE58-68BB-2584-8D9C-F837244F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Cenário Renda</a:t>
            </a:r>
            <a:br>
              <a:rPr lang="pt-BR" dirty="0"/>
            </a:br>
            <a:r>
              <a:rPr lang="pt-BR" dirty="0"/>
              <a:t>Variável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1831A-63FB-1D74-FEA9-998DF7FE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pt-BR" sz="2000" dirty="0"/>
              <a:t>Como Terminamos 2022?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Inflação global?</a:t>
            </a:r>
          </a:p>
          <a:p>
            <a:r>
              <a:rPr lang="pt-BR" dirty="0"/>
              <a:t>Risco Fiscal?</a:t>
            </a:r>
          </a:p>
          <a:p>
            <a:r>
              <a:rPr lang="pt-BR" dirty="0"/>
              <a:t>Guerra na Ucrânia?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1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E33AE58-68BB-2584-8D9C-F837244F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Cenário Renda</a:t>
            </a:r>
            <a:br>
              <a:rPr lang="pt-BR" dirty="0"/>
            </a:br>
            <a:r>
              <a:rPr lang="pt-BR" dirty="0"/>
              <a:t>Variável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1831A-63FB-1D74-FEA9-998DF7FE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pt-BR" sz="2400" dirty="0"/>
              <a:t>Como COMEÇAMOS 2023?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Guerra na Ucrânia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Inflação Global – FED e BCE</a:t>
            </a:r>
          </a:p>
          <a:p>
            <a:endParaRPr lang="pt-BR" dirty="0"/>
          </a:p>
          <a:p>
            <a:r>
              <a:rPr lang="pt-BR" dirty="0"/>
              <a:t>Haddad? Risco Fiscal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Quebra do SVB / </a:t>
            </a:r>
            <a:r>
              <a:rPr lang="pt-BR" dirty="0" err="1"/>
              <a:t>Signature</a:t>
            </a:r>
            <a:r>
              <a:rPr lang="pt-BR" dirty="0"/>
              <a:t> Bank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4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4ADEC-7F2F-BFDB-5D3A-3B130FDB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Econômicos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A9AE5-F395-B6F8-7153-D0275BE5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502"/>
            <a:ext cx="8596668" cy="3880773"/>
          </a:xfrm>
        </p:spPr>
        <p:txBody>
          <a:bodyPr/>
          <a:lstStyle/>
          <a:p>
            <a:pPr algn="l" fontAlgn="auto"/>
            <a:r>
              <a:rPr lang="pt-BR" b="1" i="0" dirty="0">
                <a:solidFill>
                  <a:srgbClr val="111111"/>
                </a:solidFill>
                <a:effectLst/>
                <a:latin typeface="Trebuchet MS (Corpo)"/>
                <a:cs typeface="Arial" panose="020B0604020202020204" pitchFamily="34" charset="0"/>
              </a:rPr>
              <a:t>Desemprego no Brasil cai para média de 9,3% em 2022, o menor patamar desde 2015, aponta IBGE; e</a:t>
            </a:r>
          </a:p>
          <a:p>
            <a:pPr algn="l" fontAlgn="auto"/>
            <a:r>
              <a:rPr lang="pt-BR" i="0" u="none" strike="noStrike" dirty="0">
                <a:solidFill>
                  <a:srgbClr val="C4170C"/>
                </a:solidFill>
                <a:effectLst/>
                <a:latin typeface="glbOpenSans"/>
                <a:hlinkClick r:id="rId2"/>
              </a:rPr>
              <a:t>No quarto trimestre, encerrado em dezembro, a taxa recuou para 7,9%</a:t>
            </a:r>
            <a:r>
              <a:rPr lang="pt-BR" b="0" i="0" dirty="0">
                <a:solidFill>
                  <a:srgbClr val="333333"/>
                </a:solidFill>
                <a:effectLst/>
                <a:latin typeface="glbOpenSans"/>
              </a:rPr>
              <a:t>, segundo a Pesquisa Nacional por Amostra de Domicílios (PNAD) Contínua.</a:t>
            </a:r>
            <a:endParaRPr lang="pt-BR" b="1" i="0" dirty="0">
              <a:solidFill>
                <a:srgbClr val="111111"/>
              </a:solidFill>
              <a:effectLst/>
              <a:latin typeface="Trebuchet MS (Corpo)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048329-3733-FBCF-52EC-A044A366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40" y="3043920"/>
            <a:ext cx="6604352" cy="3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F895A-8B94-01DF-3D99-F7288202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374"/>
            <a:ext cx="8596668" cy="1320800"/>
          </a:xfrm>
        </p:spPr>
        <p:txBody>
          <a:bodyPr/>
          <a:lstStyle/>
          <a:p>
            <a:r>
              <a:rPr lang="pt-BR" dirty="0"/>
              <a:t>Endividamento e Inadimplência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E8A46C-7C83-1033-EAD8-49C37140DCBA}"/>
              </a:ext>
            </a:extLst>
          </p:cNvPr>
          <p:cNvSpPr txBox="1"/>
          <p:nvPr/>
        </p:nvSpPr>
        <p:spPr>
          <a:xfrm>
            <a:off x="677333" y="975443"/>
            <a:ext cx="931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glbOpenSans"/>
              </a:rPr>
              <a:t>O número de pessoas que atrasaram o pagamento de contas de consumo ou de dívidas também cresceu em agosto, alcançando 29,6% do total de famílias no país.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2C7CAC-707C-4764-980E-D24C6BD44CB3}"/>
              </a:ext>
            </a:extLst>
          </p:cNvPr>
          <p:cNvSpPr txBox="1"/>
          <p:nvPr/>
        </p:nvSpPr>
        <p:spPr>
          <a:xfrm>
            <a:off x="677333" y="2309495"/>
            <a:ext cx="107062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pt-BR" sz="2400" b="1" i="0" dirty="0">
                <a:solidFill>
                  <a:srgbClr val="111111"/>
                </a:solidFill>
                <a:effectLst/>
                <a:latin typeface="inherit"/>
              </a:rPr>
              <a:t>Veja os destaques da pesquisa da CNC: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t-BR" sz="2400" dirty="0"/>
              <a:t>Em 2022, 77,9% das famílias no País contraíram dívidas nas principais modalidades</a:t>
            </a:r>
            <a:r>
              <a:rPr lang="pt-BR" sz="2400" dirty="0">
                <a:solidFill>
                  <a:srgbClr val="333333"/>
                </a:solidFill>
                <a:latin typeface="var(--font-family-book)"/>
              </a:rPr>
              <a:t>;</a:t>
            </a:r>
          </a:p>
          <a:p>
            <a:pPr algn="l" fontAlgn="auto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333333"/>
              </a:solidFill>
              <a:effectLst/>
              <a:latin typeface="var(--font-family-book)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84727C-3CA7-4F48-E63A-3BF60E5D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2" y="3687410"/>
            <a:ext cx="6686026" cy="17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DAEE0-D580-A80F-4CD3-E310EB91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pt-BR" dirty="0"/>
              <a:t>Serviços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19269-21A3-8A78-0EAA-66B2C2F1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4436348" cy="388077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Está em Recuperação;</a:t>
            </a:r>
          </a:p>
          <a:p>
            <a:r>
              <a:rPr lang="pt-BR" dirty="0"/>
              <a:t>O volume de serviços no Brasil teve uma forte alta de 3,1% em dezembro de 2022. Com o resultado, o setor acumulou alta de 8,3% em todo o ano passado.;</a:t>
            </a:r>
          </a:p>
          <a:p>
            <a:r>
              <a:rPr lang="pt-BR" dirty="0"/>
              <a:t>Alta em 2022 foi puxada por transportes e atividades presenciais</a:t>
            </a:r>
          </a:p>
          <a:p>
            <a:r>
              <a:rPr lang="pt-BR" dirty="0"/>
              <a:t>O setor atingiu patamar recorde na série histórica da Pesquisa Mensal de Serviços, iniciada em 2011 –14,4% acima do nível de fevereiro de 2022, antes da pandemia da Covid-19.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79E865-3847-2B70-0D57-795F4377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6" y="177237"/>
            <a:ext cx="4490843" cy="32517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BE4873-F20D-28E7-96CD-E14973F5F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83" y="3884519"/>
            <a:ext cx="4436348" cy="27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48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3936</TotalTime>
  <Words>1279</Words>
  <Application>Microsoft Office PowerPoint</Application>
  <PresentationFormat>Widescreen</PresentationFormat>
  <Paragraphs>148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6" baseType="lpstr">
      <vt:lpstr>Arial</vt:lpstr>
      <vt:lpstr>Arial</vt:lpstr>
      <vt:lpstr>Domine</vt:lpstr>
      <vt:lpstr>glbOpenSans</vt:lpstr>
      <vt:lpstr>inherit</vt:lpstr>
      <vt:lpstr>Trebuchet MS</vt:lpstr>
      <vt:lpstr>Trebuchet MS (Corpo)</vt:lpstr>
      <vt:lpstr>var(--font-family-book)</vt:lpstr>
      <vt:lpstr>Wingdings 3</vt:lpstr>
      <vt:lpstr>Facetado</vt:lpstr>
      <vt:lpstr>Oportunidades Renda Variável</vt:lpstr>
      <vt:lpstr>Dados Renda  Econômicos</vt:lpstr>
      <vt:lpstr>Apresentação do PowerPoint</vt:lpstr>
      <vt:lpstr>Investir = Correr Risco</vt:lpstr>
      <vt:lpstr>Cenário Renda Variável</vt:lpstr>
      <vt:lpstr>Cenário Renda Variável</vt:lpstr>
      <vt:lpstr>Dados Econômicos</vt:lpstr>
      <vt:lpstr>Endividamento e Inadimplência</vt:lpstr>
      <vt:lpstr>Serviços</vt:lpstr>
      <vt:lpstr>Comércio</vt:lpstr>
      <vt:lpstr>Indústria</vt:lpstr>
      <vt:lpstr>PIB - 2022</vt:lpstr>
      <vt:lpstr>Situação Fiscal</vt:lpstr>
      <vt:lpstr>Inflação</vt:lpstr>
      <vt:lpstr>Inflação no Mundo</vt:lpstr>
      <vt:lpstr>Cenário Econômico Internacional</vt:lpstr>
      <vt:lpstr>Cenário Econômico Internacional</vt:lpstr>
      <vt:lpstr>Crescimento Mundial</vt:lpstr>
      <vt:lpstr>Taxas de Juros Mundiais e fim dos programas de Incentivo</vt:lpstr>
      <vt:lpstr>Taxa de juros - BCE</vt:lpstr>
      <vt:lpstr>SELIC</vt:lpstr>
      <vt:lpstr>Fim dos Estímulos</vt:lpstr>
      <vt:lpstr>Como minimizar o risco?</vt:lpstr>
      <vt:lpstr>E para onde vai o IBOVESPA?</vt:lpstr>
      <vt:lpstr>Apresentação do PowerPoint</vt:lpstr>
      <vt:lpstr>Como minimizar o risco?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  <vt:lpstr>Agradeço a Todos e Todas pela Presença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Retrospecto das últimas eleições e o comportamento do Ibovespa</dc:title>
  <dc:creator>Alexandre Conversani</dc:creator>
  <cp:lastModifiedBy>Premier AAI 01</cp:lastModifiedBy>
  <cp:revision>79</cp:revision>
  <dcterms:created xsi:type="dcterms:W3CDTF">2022-01-17T10:11:42Z</dcterms:created>
  <dcterms:modified xsi:type="dcterms:W3CDTF">2023-03-17T09:56:43Z</dcterms:modified>
</cp:coreProperties>
</file>